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embeddedFontLst>
    <p:embeddedFont>
      <p:font typeface="Arial Black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gyfstOe/O8OvhyIoh7IqHPr/eg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EFADC36-FCC2-49E4-91E4-84B90D2312FE}">
  <a:tblStyle styleId="{6EFADC36-FCC2-49E4-91E4-84B90D2312F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ArialBlack-regular.fntdata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06fb98bb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706fb98bba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6fb98bb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706fb98bba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06fb98bb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706fb98bba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06fb98bb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706fb98bba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06fb98b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706fb98bba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06fb98bb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706fb98bba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06fb98bb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706fb98bba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06fb98bb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706fb98bba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06fb98bb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706fb98bba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49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5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4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4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4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4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0" Type="http://schemas.openxmlformats.org/officeDocument/2006/relationships/hyperlink" Target="https://drive.google.com/open?id=1umU-lbmSLOwHid19a9TyVebW9q1k9Op6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0" Type="http://schemas.openxmlformats.org/officeDocument/2006/relationships/image" Target="../media/image25.png"/><Relationship Id="rId9" Type="http://schemas.openxmlformats.org/officeDocument/2006/relationships/hyperlink" Target="https://drive.google.com/open?id=1DxxOjrZhpqjhVtPpYwHAUyIqxUpXQwOf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10" Type="http://schemas.openxmlformats.org/officeDocument/2006/relationships/hyperlink" Target="https://drive.google.com/open?id=1Hezc05mVcZuSpYlnDuOFPBokasvqZS5g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0" Type="http://schemas.openxmlformats.org/officeDocument/2006/relationships/hyperlink" Target="https://drive.google.com/open?id=1hojbossfRmR4udopJIUuKmqplv9tSbbZ" TargetMode="External"/><Relationship Id="rId9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1" Type="http://schemas.openxmlformats.org/officeDocument/2006/relationships/hyperlink" Target="https://drive.google.com/open?id=1Q7dGg-WDadJU0SJe4ev_lmMvFrORs8Ux" TargetMode="External"/><Relationship Id="rId10" Type="http://schemas.openxmlformats.org/officeDocument/2006/relationships/hyperlink" Target="https://drive.google.com/open?id=1-1vhTIyAkxX-2S0WQTCTM6hh-Zi7IcnF" TargetMode="External"/><Relationship Id="rId9" Type="http://schemas.openxmlformats.org/officeDocument/2006/relationships/image" Target="../media/image52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9" Type="http://schemas.openxmlformats.org/officeDocument/2006/relationships/image" Target="../media/image7.png"/><Relationship Id="rId5" Type="http://schemas.openxmlformats.org/officeDocument/2006/relationships/image" Target="../media/image6.jpg"/><Relationship Id="rId6" Type="http://schemas.openxmlformats.org/officeDocument/2006/relationships/image" Target="../media/image1.jpg"/><Relationship Id="rId7" Type="http://schemas.openxmlformats.org/officeDocument/2006/relationships/image" Target="../media/image18.jpg"/><Relationship Id="rId8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hyperlink" Target="https://drive.google.com/open?id=1DxxOjrZhpqjhVtPpYwHAUyIqxUpXQwOf" TargetMode="External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hyperlink" Target="https://drive.google.com/open?id=1umU-lbmSLOwHid19a9TyVebW9q1k9Op6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hyperlink" Target="https://drive.google.com/open?id=1-FSV3NaqB06GiBGIwtm1IAa5cyzGe9iN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hyperlink" Target="https://drive.google.com/open?id=1e8UiWHTiGRRSntSMdGpORTj9zGnoIJyw" TargetMode="External"/><Relationship Id="rId6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drive.google.com/open?id=1P4LImIssnAdZheQBS0FlMPNtmqNDb2b9" TargetMode="External"/><Relationship Id="rId6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hyperlink" Target="https://drive.google.com/open?id=1Ig_72026f6JwLP_gzaA_u-j1IE1hX3s9" TargetMode="External"/><Relationship Id="rId6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hyperlink" Target="https://drive.google.com/open?id=18eF_ON0Uwb5V2YONFDXnz23fpYURzQth" TargetMode="External"/><Relationship Id="rId5" Type="http://schemas.openxmlformats.org/officeDocument/2006/relationships/hyperlink" Target="https://drive.google.com/open?id=1xGZq2OTGloqx8tLDTiRJA31NRl4VEf8r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hyperlink" Target="https://drive.google.com/open?id=1DxxOjrZhpqjhVtPpYwHAUyIqxUpXQwO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Relationship Id="rId6" Type="http://schemas.openxmlformats.org/officeDocument/2006/relationships/hyperlink" Target="https://drive.google.com/open?id=1umU-lbmSLOwHid19a9TyVebW9q1k9Op6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hyperlink" Target="https://drive.google.com/open?id=1ZrkSnJ2ZaOvsDRn0Ih7xFh5M_sZ6R659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stagioptr/ipbl2019/tree/master/1_Paciente" TargetMode="External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hyperlink" Target="https://drive.google.com/open?id=1SpKrY7Ozr2uQiqxNRKN4OAeKmMkzkw3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rive.google.com/file/d/1ruskduccsIBhv5vKNAq9uVNk7JkcBWKQ/view" TargetMode="External"/><Relationship Id="rId4" Type="http://schemas.openxmlformats.org/officeDocument/2006/relationships/hyperlink" Target="https://drive.google.com/open?id=1EsAZH3QUGcnu7_Rul_3QaeMe8VY-KPm5" TargetMode="External"/><Relationship Id="rId5" Type="http://schemas.openxmlformats.org/officeDocument/2006/relationships/hyperlink" Target="https://drive.google.com/open?id=1umU-lbmSLOwHid19a9TyVebW9q1k9Op6" TargetMode="External"/><Relationship Id="rId6" Type="http://schemas.openxmlformats.org/officeDocument/2006/relationships/hyperlink" Target="https://drive.google.com/open?id=1AP5VyZbCluP36X7kfxQE5NIwaz0iDubw" TargetMode="External"/><Relationship Id="rId7" Type="http://schemas.openxmlformats.org/officeDocument/2006/relationships/hyperlink" Target="https://drive.google.com/open?id=18eF_ON0Uwb5V2YONFDXnz23fpYURzQt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185388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Apresentação da Sprint #</a:t>
            </a:r>
            <a:r>
              <a:rPr b="1"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4077072"/>
            <a:ext cx="8460432" cy="79208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Time Scrum #01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5610601"/>
            <a:ext cx="35640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Dr. Adilson Marques da </a:t>
            </a: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Cunha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Dr. Luiz Alberto </a:t>
            </a: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Vieira Dias</a:t>
            </a:r>
            <a:b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Dr. Johnny</a:t>
            </a: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Marques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Dr. Denis</a:t>
            </a: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Loubach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ownload.jpg" id="91" name="Google Shape;91;p1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5498962" y="5622318"/>
            <a:ext cx="349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CE-230 CE-235 CE-237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José dos Campos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Outubro </a:t>
            </a: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2019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TA Logo.png"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840" y="5225008"/>
            <a:ext cx="3033600" cy="11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2.1 - REQUISITOS FUNCIONAIS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112550" y="1533366"/>
            <a:ext cx="8676600" cy="45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Será utilizado o sensor MPU6050;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 movimentar a placa, será exibido seu deslocamento angular e nas coordenadas x, y e z.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Apresentar Layout com as conexões entre sensores, protoboard e FRDM-KL25Z;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Demonstrar funcionamento dos sensores ligados na protoboard;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Será utilizado o kit LegoMindStorm;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Avaliar a viabilidade do protótipo assumir duas posições diferentes (sentado e levantado);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o relatório individual;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o relatório da equipe;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Preparar uma apresentação;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Editar um vídeo-demo de 3 minutos;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Efetuar a publicação no Portal.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 a uC KL25Z;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Fazer a instalação do KDS;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os labs;</a:t>
            </a:r>
            <a:endParaRPr/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Efetuar a publicação no Portal.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2.2 – REQUISITOS NÃO FUNCIONAIS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2" name="Google Shape;192;p11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4" name="Google Shape;194;p11"/>
          <p:cNvSpPr txBox="1"/>
          <p:nvPr/>
        </p:nvSpPr>
        <p:spPr>
          <a:xfrm>
            <a:off x="112544" y="1533378"/>
            <a:ext cx="8676600" cy="341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lphaUcPeriod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Adquirir os sensores para o time desenvolver o código (ao menos 2);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lphaUcPeriod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Adquirir as barras de pino e efetuar solda;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lphaUcPeriod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Consultar datasheet para conexão correta do sensor no kit de desenvolvimento FRDM-KL25Z.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lphaUcPeriod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Adquirir a protoboard necessária para conexão;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lphaUcPeriod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Consultar datasheet para conexão correta dos sensores, protoboard e placa FRDM-KL25Z.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2" name="Google Shape;202;p12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2.3.1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US#112v2</a:t>
            </a:r>
            <a:r>
              <a:rPr b="1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988" y="2872436"/>
            <a:ext cx="3532110" cy="133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798" y="2868364"/>
            <a:ext cx="40576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100" y="3411300"/>
            <a:ext cx="6927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1" name="Google Shape;211;p13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13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2.3.2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US#114 </a:t>
            </a:r>
            <a:r>
              <a:rPr b="1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[META]     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TAREFAS + TESTE: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3011426" y="1926588"/>
            <a:ext cx="5922866" cy="474277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71" y="3084629"/>
            <a:ext cx="2925854" cy="145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3485" y="2130858"/>
            <a:ext cx="2702891" cy="108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7795" y="2757544"/>
            <a:ext cx="2702891" cy="114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31945" y="3811462"/>
            <a:ext cx="3025331" cy="8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6677" y="4359702"/>
            <a:ext cx="2694010" cy="119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38420" y="5291088"/>
            <a:ext cx="2634440" cy="119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4"/>
          <p:cNvGrpSpPr/>
          <p:nvPr/>
        </p:nvGrpSpPr>
        <p:grpSpPr>
          <a:xfrm>
            <a:off x="85571" y="1926588"/>
            <a:ext cx="4218125" cy="2377188"/>
            <a:chOff x="85571" y="1926588"/>
            <a:chExt cx="8848721" cy="4742772"/>
          </a:xfrm>
        </p:grpSpPr>
        <p:sp>
          <p:nvSpPr>
            <p:cNvPr id="225" name="Google Shape;225;p14"/>
            <p:cNvSpPr/>
            <p:nvPr/>
          </p:nvSpPr>
          <p:spPr>
            <a:xfrm>
              <a:off x="3011426" y="1926588"/>
              <a:ext cx="5922866" cy="47427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" name="Google Shape;22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571" y="3084629"/>
              <a:ext cx="2925854" cy="1453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3485" y="2130858"/>
              <a:ext cx="2702891" cy="1087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77795" y="2757544"/>
              <a:ext cx="2702891" cy="1142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1945" y="3811462"/>
              <a:ext cx="3025331" cy="838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86677" y="4359702"/>
              <a:ext cx="2694010" cy="119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8420" y="5291088"/>
              <a:ext cx="2634440" cy="1195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14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1325307" y="1830376"/>
            <a:ext cx="1785594" cy="84183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4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2.3.2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US#114 </a:t>
            </a:r>
            <a:r>
              <a:rPr b="1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[META]     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TESTE: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802" y="2198968"/>
            <a:ext cx="3056215" cy="123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615201"/>
            <a:ext cx="9144001" cy="13054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 txBox="1"/>
          <p:nvPr/>
        </p:nvSpPr>
        <p:spPr>
          <a:xfrm>
            <a:off x="606000" y="6311125"/>
            <a:ext cx="7390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10"/>
              </a:rPr>
              <a:t>https://drive.google.com/open?id=1umU-lbmSLOwHid19a9TyVebW9q1k9Op6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5"/>
          <p:cNvGrpSpPr/>
          <p:nvPr/>
        </p:nvGrpSpPr>
        <p:grpSpPr>
          <a:xfrm>
            <a:off x="85571" y="1926588"/>
            <a:ext cx="3969973" cy="2202352"/>
            <a:chOff x="85571" y="1926588"/>
            <a:chExt cx="8848721" cy="4742772"/>
          </a:xfrm>
        </p:grpSpPr>
        <p:sp>
          <p:nvSpPr>
            <p:cNvPr id="245" name="Google Shape;245;p15"/>
            <p:cNvSpPr/>
            <p:nvPr/>
          </p:nvSpPr>
          <p:spPr>
            <a:xfrm>
              <a:off x="3011426" y="1926588"/>
              <a:ext cx="5922866" cy="47427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" name="Google Shape;24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571" y="3084629"/>
              <a:ext cx="2925854" cy="1453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3485" y="2130858"/>
              <a:ext cx="2702891" cy="1087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77795" y="2757544"/>
              <a:ext cx="2702891" cy="1142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1945" y="3811462"/>
              <a:ext cx="3025331" cy="838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86677" y="4359702"/>
              <a:ext cx="2694010" cy="119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8420" y="5291088"/>
              <a:ext cx="2634440" cy="1195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15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2419578" y="2185934"/>
            <a:ext cx="1785594" cy="84183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2.3.2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US#114 </a:t>
            </a:r>
            <a:r>
              <a:rPr b="1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[META]     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803" y="2028973"/>
            <a:ext cx="3664630" cy="154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4500" y="3818652"/>
            <a:ext cx="2788850" cy="285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16"/>
          <p:cNvGrpSpPr/>
          <p:nvPr/>
        </p:nvGrpSpPr>
        <p:grpSpPr>
          <a:xfrm>
            <a:off x="85571" y="1926588"/>
            <a:ext cx="4218125" cy="2377188"/>
            <a:chOff x="85571" y="1926588"/>
            <a:chExt cx="8848721" cy="4742772"/>
          </a:xfrm>
        </p:grpSpPr>
        <p:sp>
          <p:nvSpPr>
            <p:cNvPr id="264" name="Google Shape;264;p16"/>
            <p:cNvSpPr/>
            <p:nvPr/>
          </p:nvSpPr>
          <p:spPr>
            <a:xfrm>
              <a:off x="3011426" y="1926588"/>
              <a:ext cx="5922866" cy="47427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571" y="3084629"/>
              <a:ext cx="2925854" cy="1453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3485" y="2130858"/>
              <a:ext cx="2702891" cy="1087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77795" y="2757544"/>
              <a:ext cx="2702891" cy="1142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1945" y="3811462"/>
              <a:ext cx="3025331" cy="838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86677" y="4359702"/>
              <a:ext cx="2694010" cy="119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8420" y="5291088"/>
              <a:ext cx="2634440" cy="1195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16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4" name="Google Shape;274;p16"/>
          <p:cNvSpPr/>
          <p:nvPr/>
        </p:nvSpPr>
        <p:spPr>
          <a:xfrm>
            <a:off x="1318367" y="2656001"/>
            <a:ext cx="1785594" cy="84183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2.3.2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US#114 </a:t>
            </a:r>
            <a:r>
              <a:rPr b="1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[META]     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14959" y="2087810"/>
            <a:ext cx="3818742" cy="105831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6"/>
          <p:cNvSpPr/>
          <p:nvPr/>
        </p:nvSpPr>
        <p:spPr>
          <a:xfrm>
            <a:off x="-1" y="5766299"/>
            <a:ext cx="1589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https://drive.google.com/open?id=1DxxOjrZhpqjhVtPpYwHAUyIqxUpXQwOf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9700" y="3497825"/>
            <a:ext cx="7482449" cy="303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6167" y="3611401"/>
            <a:ext cx="4695974" cy="31243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7"/>
          <p:cNvGrpSpPr/>
          <p:nvPr/>
        </p:nvGrpSpPr>
        <p:grpSpPr>
          <a:xfrm>
            <a:off x="85571" y="1926588"/>
            <a:ext cx="4218125" cy="2377188"/>
            <a:chOff x="85571" y="1926588"/>
            <a:chExt cx="8848721" cy="4742772"/>
          </a:xfrm>
        </p:grpSpPr>
        <p:sp>
          <p:nvSpPr>
            <p:cNvPr id="285" name="Google Shape;285;p17"/>
            <p:cNvSpPr/>
            <p:nvPr/>
          </p:nvSpPr>
          <p:spPr>
            <a:xfrm>
              <a:off x="3011426" y="1926588"/>
              <a:ext cx="5922866" cy="47427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6" name="Google Shape;286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571" y="3084629"/>
              <a:ext cx="2925854" cy="1453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3485" y="2130858"/>
              <a:ext cx="2702891" cy="1087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77795" y="2757544"/>
              <a:ext cx="2702891" cy="1142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31945" y="3811462"/>
              <a:ext cx="3025331" cy="838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86677" y="4359702"/>
              <a:ext cx="2694010" cy="119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38420" y="5291088"/>
              <a:ext cx="2634440" cy="1195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17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7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5" name="Google Shape;295;p17"/>
          <p:cNvSpPr/>
          <p:nvPr/>
        </p:nvSpPr>
        <p:spPr>
          <a:xfrm>
            <a:off x="2671605" y="3046246"/>
            <a:ext cx="1785594" cy="84183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2.3.2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US#114 </a:t>
            </a:r>
            <a:r>
              <a:rPr b="1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[META]     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69684" y="1950985"/>
            <a:ext cx="3165648" cy="140436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/>
          <p:nvPr/>
        </p:nvSpPr>
        <p:spPr>
          <a:xfrm>
            <a:off x="671443" y="5708976"/>
            <a:ext cx="3496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https://drive.google.com/open?id=1Hezc05mVcZuSpYlnDuOFPBokasvqZS5g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8"/>
          <p:cNvGrpSpPr/>
          <p:nvPr/>
        </p:nvGrpSpPr>
        <p:grpSpPr>
          <a:xfrm>
            <a:off x="85571" y="1926588"/>
            <a:ext cx="4218125" cy="2377188"/>
            <a:chOff x="85571" y="1926588"/>
            <a:chExt cx="8848721" cy="4742772"/>
          </a:xfrm>
        </p:grpSpPr>
        <p:sp>
          <p:nvSpPr>
            <p:cNvPr id="304" name="Google Shape;304;p18"/>
            <p:cNvSpPr/>
            <p:nvPr/>
          </p:nvSpPr>
          <p:spPr>
            <a:xfrm>
              <a:off x="3011426" y="1926588"/>
              <a:ext cx="5922866" cy="47427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" name="Google Shape;30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571" y="3084629"/>
              <a:ext cx="2925854" cy="1453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3485" y="2130858"/>
              <a:ext cx="2702891" cy="1087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77795" y="2757544"/>
              <a:ext cx="2702891" cy="1142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1945" y="3811462"/>
              <a:ext cx="3025331" cy="838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86677" y="4359702"/>
              <a:ext cx="2694010" cy="119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8420" y="5291088"/>
              <a:ext cx="2634440" cy="1195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18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8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1318367" y="3493283"/>
            <a:ext cx="1785594" cy="84183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8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2.3.2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US#114 </a:t>
            </a:r>
            <a:r>
              <a:rPr b="1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[META]     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9472" y="1973007"/>
            <a:ext cx="3228981" cy="146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1250" y="3765375"/>
            <a:ext cx="4691851" cy="24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8"/>
          <p:cNvSpPr txBox="1"/>
          <p:nvPr/>
        </p:nvSpPr>
        <p:spPr>
          <a:xfrm>
            <a:off x="266050" y="5838175"/>
            <a:ext cx="8410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Figura representa um extrato do que foi desenvolvido. Para verificar por completo acesse o link abaixo: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10"/>
              </a:rPr>
              <a:t>https://drive.google.com/open?id=1hojbossfRmR4udopJIUuKmqplv9tSbbZ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6fb98bba_0_120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4" name="Google Shape;324;g706fb98bba_0_120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5" name="Google Shape;325;g706fb98bba_0_120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2.3.2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US#114 </a:t>
            </a:r>
            <a:r>
              <a:rPr b="1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[META]     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g706fb98bba_0_120"/>
          <p:cNvGrpSpPr/>
          <p:nvPr/>
        </p:nvGrpSpPr>
        <p:grpSpPr>
          <a:xfrm>
            <a:off x="85572" y="1926543"/>
            <a:ext cx="4218201" cy="2377041"/>
            <a:chOff x="85571" y="1926588"/>
            <a:chExt cx="8848755" cy="4742700"/>
          </a:xfrm>
        </p:grpSpPr>
        <p:sp>
          <p:nvSpPr>
            <p:cNvPr id="327" name="Google Shape;327;g706fb98bba_0_120"/>
            <p:cNvSpPr/>
            <p:nvPr/>
          </p:nvSpPr>
          <p:spPr>
            <a:xfrm>
              <a:off x="3011426" y="1926588"/>
              <a:ext cx="5922900" cy="474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8" name="Google Shape;328;g706fb98bba_0_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571" y="3084629"/>
              <a:ext cx="2925854" cy="1453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g706fb98bba_0_1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3485" y="2130858"/>
              <a:ext cx="2702891" cy="1087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g706fb98bba_0_1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77795" y="2757544"/>
              <a:ext cx="2702891" cy="1142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g706fb98bba_0_1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1945" y="3811462"/>
              <a:ext cx="3025331" cy="838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g706fb98bba_0_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86677" y="4359702"/>
              <a:ext cx="2694010" cy="119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g706fb98bba_0_1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8420" y="5291088"/>
              <a:ext cx="2634440" cy="11951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Google Shape;334;g706fb98bba_0_120"/>
          <p:cNvPicPr preferRelativeResize="0"/>
          <p:nvPr/>
        </p:nvPicPr>
        <p:blipFill rotWithShape="1">
          <a:blip r:embed="rId9">
            <a:alphaModFix/>
          </a:blip>
          <a:srcRect b="10027" l="20847" r="16112" t="26549"/>
          <a:stretch/>
        </p:blipFill>
        <p:spPr>
          <a:xfrm>
            <a:off x="513000" y="4204700"/>
            <a:ext cx="4378175" cy="2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706fb98bba_0_120"/>
          <p:cNvSpPr txBox="1"/>
          <p:nvPr/>
        </p:nvSpPr>
        <p:spPr>
          <a:xfrm>
            <a:off x="5064000" y="1935700"/>
            <a:ext cx="3612600" cy="3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Vídeos de </a:t>
            </a:r>
            <a:r>
              <a:rPr b="1" lang="pt-BR" sz="1800">
                <a:solidFill>
                  <a:schemeClr val="dk1"/>
                </a:solidFill>
              </a:rPr>
              <a:t>Execução do </a:t>
            </a:r>
            <a:r>
              <a:rPr b="1" i="1" lang="pt-BR" sz="1800">
                <a:solidFill>
                  <a:schemeClr val="dk1"/>
                </a:solidFill>
              </a:rPr>
              <a:t>debug</a:t>
            </a:r>
            <a:r>
              <a:rPr b="1" lang="pt-BR" sz="1800">
                <a:solidFill>
                  <a:schemeClr val="dk1"/>
                </a:solidFill>
              </a:rPr>
              <a:t> para o teste do sensor de inércia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vídeo 1 - </a:t>
            </a:r>
            <a:r>
              <a:rPr b="1" lang="pt-BR" u="sng">
                <a:solidFill>
                  <a:schemeClr val="hlink"/>
                </a:solidFill>
                <a:hlinkClick r:id="rId10"/>
              </a:rPr>
              <a:t>https://drive.google.com/open?id=1-1vhTIyAkxX-2S0WQTCTM6hh-Zi7IcnF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vídeo 2 - </a:t>
            </a:r>
            <a:r>
              <a:rPr b="1" lang="pt-BR" u="sng">
                <a:solidFill>
                  <a:schemeClr val="hlink"/>
                </a:solidFill>
                <a:hlinkClick r:id="rId11"/>
              </a:rPr>
              <a:t>https://drive.google.com/open?id=1Q7dGg-WDadJU0SJe4ev_lmMvFrORs8Ux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INTEGRANTES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532440" y="1713102"/>
            <a:ext cx="300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CE-237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994745" y="1674730"/>
            <a:ext cx="2325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CE-235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19045" y="1680843"/>
            <a:ext cx="30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CE-230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57890" y="3534362"/>
            <a:ext cx="14771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Lucas Tosi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517638" y="3540792"/>
            <a:ext cx="14771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Cecília Dutra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57890" y="5168723"/>
            <a:ext cx="1477107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Fernando Sulzbacher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3386750" y="3511822"/>
            <a:ext cx="14771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Lucas Tosi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404888" y="3513865"/>
            <a:ext cx="1477107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Gustavo Gomides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7214568" y="3670198"/>
            <a:ext cx="147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Claudio Dias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404890" y="5049363"/>
            <a:ext cx="14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João Paulo Mendes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7214577" y="5049388"/>
            <a:ext cx="147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Juliana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072" y="2778923"/>
            <a:ext cx="832197" cy="83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390" y="2735736"/>
            <a:ext cx="832197" cy="83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1406" y="4189722"/>
            <a:ext cx="819526" cy="81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392" y="2720591"/>
            <a:ext cx="832197" cy="83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3252" y="2693575"/>
            <a:ext cx="832197" cy="83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7">
            <a:alphaModFix/>
          </a:blip>
          <a:srcRect b="28305" l="-596" r="595" t="0"/>
          <a:stretch/>
        </p:blipFill>
        <p:spPr>
          <a:xfrm>
            <a:off x="1806394" y="2708807"/>
            <a:ext cx="907937" cy="86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318" y="4221544"/>
            <a:ext cx="819301" cy="94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84450" y="4037050"/>
            <a:ext cx="937450" cy="9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5064" y="5572575"/>
            <a:ext cx="832197" cy="83219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/>
        </p:nvSpPr>
        <p:spPr>
          <a:xfrm>
            <a:off x="5404850" y="6411897"/>
            <a:ext cx="147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Lucas Tosi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3391338" y="5066952"/>
            <a:ext cx="14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João Paulo Mendes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854" y="4207311"/>
            <a:ext cx="819526" cy="81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1" name="Google Shape;341;p19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9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3" name="Google Shape;343;p19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2.3.3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US#117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TAREFAS + TESTE: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9"/>
          <p:cNvSpPr/>
          <p:nvPr/>
        </p:nvSpPr>
        <p:spPr>
          <a:xfrm>
            <a:off x="3325550" y="1926600"/>
            <a:ext cx="5527800" cy="4857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93" y="3380794"/>
            <a:ext cx="3082325" cy="115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950" y="2129700"/>
            <a:ext cx="2322725" cy="94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725" y="2479750"/>
            <a:ext cx="2322725" cy="95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3950" y="3467375"/>
            <a:ext cx="2322730" cy="10729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9725" y="3916425"/>
            <a:ext cx="2322725" cy="103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3950" y="4867150"/>
            <a:ext cx="2322725" cy="116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9725" y="5430275"/>
            <a:ext cx="2403768" cy="1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1" y="1932775"/>
            <a:ext cx="4394587" cy="24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0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8" name="Google Shape;358;p20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0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0" name="Google Shape;360;p20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2.3.3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US#117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6980" y="3201460"/>
            <a:ext cx="6404273" cy="34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0"/>
          <p:cNvSpPr/>
          <p:nvPr/>
        </p:nvSpPr>
        <p:spPr>
          <a:xfrm>
            <a:off x="71860" y="5858632"/>
            <a:ext cx="238961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https://drive.google.com/open?id=1DxxOjrZhpqjhVtPpYwHAUyIqxUpXQwOf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250" y="1991900"/>
            <a:ext cx="2844833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0"/>
          <p:cNvSpPr/>
          <p:nvPr/>
        </p:nvSpPr>
        <p:spPr>
          <a:xfrm>
            <a:off x="1629417" y="1850158"/>
            <a:ext cx="1785600" cy="84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1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2" name="Google Shape;372;p21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2.3.3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US#117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                             </a:t>
            </a:r>
            <a:r>
              <a:rPr b="1" lang="pt-BR" sz="2000"/>
              <a:t>TESTES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1" y="1932775"/>
            <a:ext cx="4394587" cy="24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1"/>
          <p:cNvSpPr/>
          <p:nvPr/>
        </p:nvSpPr>
        <p:spPr>
          <a:xfrm>
            <a:off x="2903250" y="2042725"/>
            <a:ext cx="1525500" cy="72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389" y="2042722"/>
            <a:ext cx="3384061" cy="13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38243"/>
            <a:ext cx="9144000" cy="217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1"/>
          <p:cNvSpPr txBox="1"/>
          <p:nvPr/>
        </p:nvSpPr>
        <p:spPr>
          <a:xfrm>
            <a:off x="606000" y="6311125"/>
            <a:ext cx="7390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https://drive.google.com/open?id=1umU-lbmSLOwHid19a9TyVebW9q1k9Op6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3" name="Google Shape;383;p22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2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5" name="Google Shape;385;p22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2.3.3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US#117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pt-BR" sz="2000"/>
              <a:t>AREFA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150" y="4106974"/>
            <a:ext cx="4528300" cy="25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2"/>
          <p:cNvSpPr txBox="1"/>
          <p:nvPr/>
        </p:nvSpPr>
        <p:spPr>
          <a:xfrm>
            <a:off x="148000" y="6030300"/>
            <a:ext cx="37929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https://drive.google.com/open?id=1-FSV3NaqB06GiBGIwtm1IAa5cyzGe9iN</a:t>
            </a:r>
            <a:endParaRPr/>
          </a:p>
        </p:txBody>
      </p:sp>
      <p:pic>
        <p:nvPicPr>
          <p:cNvPr id="388" name="Google Shape;38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825" y="2033575"/>
            <a:ext cx="3467900" cy="1601875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451" y="1932775"/>
            <a:ext cx="4394587" cy="24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2"/>
          <p:cNvSpPr/>
          <p:nvPr/>
        </p:nvSpPr>
        <p:spPr>
          <a:xfrm>
            <a:off x="1777525" y="2620400"/>
            <a:ext cx="1525500" cy="72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06fb98bba_0_43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6" name="Google Shape;396;g706fb98bba_0_43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706fb98bba_0_43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8" name="Google Shape;398;g706fb98bba_0_43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2.3.3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US#117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pt-BR" sz="2000"/>
              <a:t>AREFA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706fb98bba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1" y="1932775"/>
            <a:ext cx="4394587" cy="24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706fb98bba_0_43"/>
          <p:cNvSpPr/>
          <p:nvPr/>
        </p:nvSpPr>
        <p:spPr>
          <a:xfrm>
            <a:off x="2932850" y="2771975"/>
            <a:ext cx="1525500" cy="72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706fb98bba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157" y="2041726"/>
            <a:ext cx="3267792" cy="14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706fb98bba_0_43"/>
          <p:cNvSpPr txBox="1"/>
          <p:nvPr/>
        </p:nvSpPr>
        <p:spPr>
          <a:xfrm>
            <a:off x="139450" y="6329925"/>
            <a:ext cx="824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https://drive.google.com/open?id=1e8UiWHTiGRRSntSMdGpORTj9zGnoIJyw</a:t>
            </a:r>
            <a:endParaRPr/>
          </a:p>
        </p:txBody>
      </p:sp>
      <p:pic>
        <p:nvPicPr>
          <p:cNvPr id="403" name="Google Shape;403;g706fb98bba_0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999" y="3997972"/>
            <a:ext cx="5264452" cy="21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6fb98bba_0_60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09" name="Google Shape;409;g706fb98bba_0_60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706fb98bba_0_60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1" name="Google Shape;411;g706fb98bba_0_60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2.3.3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US#117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pt-BR" sz="2000"/>
              <a:t>AREFA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g706fb98bba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1" y="1932775"/>
            <a:ext cx="4394587" cy="24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706fb98bba_0_60"/>
          <p:cNvSpPr/>
          <p:nvPr/>
        </p:nvSpPr>
        <p:spPr>
          <a:xfrm>
            <a:off x="1742500" y="3274075"/>
            <a:ext cx="1525500" cy="72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706fb98bba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525" y="2107050"/>
            <a:ext cx="3425075" cy="172088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706fb98bba_0_60"/>
          <p:cNvSpPr txBox="1"/>
          <p:nvPr/>
        </p:nvSpPr>
        <p:spPr>
          <a:xfrm>
            <a:off x="233700" y="6311150"/>
            <a:ext cx="86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https://drive.google.com/open?id=1P4LImIssnAdZheQBS0FlMPNtmqNDb2b9</a:t>
            </a:r>
            <a:endParaRPr/>
          </a:p>
        </p:txBody>
      </p:sp>
      <p:pic>
        <p:nvPicPr>
          <p:cNvPr id="416" name="Google Shape;416;g706fb98bba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7193" y="3997973"/>
            <a:ext cx="5407057" cy="23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06fb98bba_0_77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2" name="Google Shape;422;g706fb98bba_0_77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706fb98bba_0_77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4" name="Google Shape;424;g706fb98bba_0_77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2.3.3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US#117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pt-BR" sz="2000"/>
              <a:t>AREFA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706fb98bba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1" y="1932775"/>
            <a:ext cx="4394587" cy="24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706fb98bba_0_77"/>
          <p:cNvSpPr/>
          <p:nvPr/>
        </p:nvSpPr>
        <p:spPr>
          <a:xfrm>
            <a:off x="3008550" y="3537275"/>
            <a:ext cx="1525500" cy="72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g706fb98bba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800" y="2001275"/>
            <a:ext cx="3412800" cy="15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706fb98bba_0_77"/>
          <p:cNvSpPr txBox="1"/>
          <p:nvPr/>
        </p:nvSpPr>
        <p:spPr>
          <a:xfrm>
            <a:off x="139450" y="6457800"/>
            <a:ext cx="8152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https://drive.google.com/open?id=1Ig_72026f6JwLP_gzaA_u-j1IE1hX3s9</a:t>
            </a:r>
            <a:endParaRPr/>
          </a:p>
        </p:txBody>
      </p:sp>
      <p:pic>
        <p:nvPicPr>
          <p:cNvPr id="429" name="Google Shape;429;g706fb98bba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9406" y="4261175"/>
            <a:ext cx="4827193" cy="21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6fb98bba_0_94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35" name="Google Shape;435;g706fb98bba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1" y="1932775"/>
            <a:ext cx="4394587" cy="24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706fb98bba_0_94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2.3.3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US#117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                       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706fb98bba_0_94"/>
          <p:cNvSpPr txBox="1"/>
          <p:nvPr/>
        </p:nvSpPr>
        <p:spPr>
          <a:xfrm>
            <a:off x="4700100" y="2054450"/>
            <a:ext cx="3976500" cy="44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Documentação apresenta descrição de todos os sensores: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chemeClr val="hlink"/>
                </a:solidFill>
                <a:hlinkClick r:id="rId4"/>
              </a:rPr>
              <a:t>https://drive.google.com/open?id=18eF_ON0Uwb5V2YONFDXnz23fpYURzQth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Documentação apresenta a conexão entre o KIT FRDM-KL25Z e o sensor MPU6050 através de uma PHOTOBOARD.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 u="sng">
                <a:solidFill>
                  <a:schemeClr val="hlink"/>
                </a:solidFill>
                <a:hlinkClick r:id="rId5"/>
              </a:rPr>
              <a:t>https://drive.google.com/open?id=1xGZq2OTGloqx8tLDTiRJA31NRl4VEf8r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3"/>
          <p:cNvSpPr txBox="1"/>
          <p:nvPr>
            <p:ph idx="12" type="sldNum"/>
          </p:nvPr>
        </p:nvSpPr>
        <p:spPr>
          <a:xfrm>
            <a:off x="6619500" y="637012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5" name="Google Shape;445;p23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2.3.4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US#119 	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TAREFAS e TESTES: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3"/>
          <p:cNvSpPr/>
          <p:nvPr/>
        </p:nvSpPr>
        <p:spPr>
          <a:xfrm>
            <a:off x="3593600" y="2143125"/>
            <a:ext cx="5230200" cy="422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88" y="3119496"/>
            <a:ext cx="3178110" cy="127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9299" y="2456724"/>
            <a:ext cx="2386841" cy="7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3179" y="3089024"/>
            <a:ext cx="2439921" cy="67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2762" y="3647287"/>
            <a:ext cx="2439925" cy="9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9713" y="4267850"/>
            <a:ext cx="2386850" cy="96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9300" y="5030950"/>
            <a:ext cx="2386850" cy="83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8" name="Google Shape;458;p24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4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0" name="Google Shape;460;p24"/>
          <p:cNvSpPr txBox="1"/>
          <p:nvPr/>
        </p:nvSpPr>
        <p:spPr>
          <a:xfrm>
            <a:off x="76488" y="1438864"/>
            <a:ext cx="86766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2.3.4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</a:t>
            </a:r>
            <a:r>
              <a:rPr b="1" lang="pt-BR" sz="2400"/>
              <a:t>9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424" y="1974102"/>
            <a:ext cx="3770016" cy="124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0" y="1974104"/>
            <a:ext cx="4457624" cy="227368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4"/>
          <p:cNvSpPr/>
          <p:nvPr/>
        </p:nvSpPr>
        <p:spPr>
          <a:xfrm>
            <a:off x="1743100" y="2171300"/>
            <a:ext cx="1523400" cy="504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1109600" y="4881250"/>
            <a:ext cx="38523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Utilização do Manual do Lego MindStorms</a:t>
            </a:r>
            <a:endParaRPr b="1"/>
          </a:p>
        </p:txBody>
      </p:sp>
      <p:pic>
        <p:nvPicPr>
          <p:cNvPr id="465" name="Google Shape;4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447" y="3415525"/>
            <a:ext cx="2244000" cy="302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AGENDA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016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Contextualização</a:t>
            </a:r>
            <a:endParaRPr sz="18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da Sprint</a:t>
            </a:r>
            <a:endParaRPr b="1" i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Backlog</a:t>
            </a:r>
            <a:endParaRPr sz="25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0165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 </a:t>
            </a:r>
            <a:endParaRPr/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 Funcionais</a:t>
            </a:r>
            <a:endParaRPr/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 Não Funcionais</a:t>
            </a:r>
            <a:endParaRPr/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USs e tarefas associadas</a:t>
            </a:r>
            <a:endParaRPr/>
          </a:p>
          <a:p>
            <a:pPr indent="-342900" lvl="2" marL="13144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US#112v2 – TAREFAS</a:t>
            </a:r>
            <a:endParaRPr/>
          </a:p>
          <a:p>
            <a:pPr indent="-342900" lvl="2" marL="13144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US#114 – TAREFAS</a:t>
            </a:r>
            <a:endParaRPr/>
          </a:p>
          <a:p>
            <a:pPr indent="-342900" lvl="2" marL="13144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US#117 – TAREFAS</a:t>
            </a:r>
            <a:endParaRPr/>
          </a:p>
          <a:p>
            <a:pPr indent="-342900" lvl="2" marL="13144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US#119 – TAREFAS</a:t>
            </a:r>
            <a:endParaRPr/>
          </a:p>
          <a:p>
            <a:pPr indent="-342900" lvl="2" marL="13144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US#121 - TAREFAS</a:t>
            </a:r>
            <a:endParaRPr/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endParaRPr/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Repositório das USs	</a:t>
            </a:r>
            <a:endParaRPr/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Burndown Chart</a:t>
            </a:r>
            <a:endParaRPr/>
          </a:p>
          <a:p>
            <a:pPr indent="-342900" lvl="1" marL="8572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Arial"/>
              <a:buAutoNum type="arabicPeriod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Kanban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500"/>
              <a:buFont typeface="Arial"/>
              <a:buAutoNum type="arabicPeriod" startAt="3"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Vídeo de Demonstração </a:t>
            </a:r>
            <a:endParaRPr sz="2500"/>
          </a:p>
          <a:p>
            <a:pPr indent="-457200" lvl="0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500"/>
              <a:buFont typeface="Arial"/>
              <a:buAutoNum type="arabicPeriod" startAt="3"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1" sz="2500">
              <a:solidFill>
                <a:srgbClr val="FF0000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06fb98bba_0_148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1" name="Google Shape;471;g706fb98bba_0_148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706fb98bba_0_148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3" name="Google Shape;473;g706fb98bba_0_148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2.3.4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</a:t>
            </a:r>
            <a:r>
              <a:rPr b="1" lang="pt-BR" sz="2400"/>
              <a:t>9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g706fb98bba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0" y="1974104"/>
            <a:ext cx="4457624" cy="227368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706fb98bba_0_148"/>
          <p:cNvSpPr/>
          <p:nvPr/>
        </p:nvSpPr>
        <p:spPr>
          <a:xfrm>
            <a:off x="3102875" y="2496475"/>
            <a:ext cx="1523400" cy="504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g706fb98bba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3900" y="2231144"/>
            <a:ext cx="3712700" cy="10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706fb98bba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2450" y="3463624"/>
            <a:ext cx="5865309" cy="31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706fb98bba_0_148"/>
          <p:cNvSpPr/>
          <p:nvPr/>
        </p:nvSpPr>
        <p:spPr>
          <a:xfrm>
            <a:off x="71860" y="5858632"/>
            <a:ext cx="2389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https://drive.google.com/open?id=1DxxOjrZhpqjhVtPpYwHAUyIqxUpXQwOf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6fb98bba_0_163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4" name="Google Shape;484;g706fb98bba_0_163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706fb98bba_0_163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6" name="Google Shape;486;g706fb98bba_0_163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2.3.4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</a:t>
            </a:r>
            <a:r>
              <a:rPr b="1" lang="pt-BR" sz="2400"/>
              <a:t>9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g706fb98bba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0" y="1974104"/>
            <a:ext cx="4457624" cy="227368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706fb98bba_0_163"/>
          <p:cNvSpPr/>
          <p:nvPr/>
        </p:nvSpPr>
        <p:spPr>
          <a:xfrm>
            <a:off x="1695725" y="2748275"/>
            <a:ext cx="1622100" cy="643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g706fb98bba_0_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2301" y="2080576"/>
            <a:ext cx="3630150" cy="1462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06fb98bba_0_177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95" name="Google Shape;495;g706fb98bba_0_177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706fb98bba_0_177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7" name="Google Shape;497;g706fb98bba_0_177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2.3.4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</a:t>
            </a:r>
            <a:r>
              <a:rPr b="1" lang="pt-BR" sz="2400"/>
              <a:t>9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g706fb98bba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0" y="1974104"/>
            <a:ext cx="4457624" cy="2273687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706fb98bba_0_177"/>
          <p:cNvSpPr/>
          <p:nvPr/>
        </p:nvSpPr>
        <p:spPr>
          <a:xfrm>
            <a:off x="3025925" y="3043850"/>
            <a:ext cx="1622100" cy="643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g706fb98bba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6828" y="2080825"/>
            <a:ext cx="3005625" cy="121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706fb98bba_0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79" y="4357875"/>
            <a:ext cx="9144000" cy="110190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706fb98bba_0_177"/>
          <p:cNvSpPr txBox="1"/>
          <p:nvPr/>
        </p:nvSpPr>
        <p:spPr>
          <a:xfrm>
            <a:off x="606000" y="6311125"/>
            <a:ext cx="7390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https://drive.google.com/open?id=1umU-lbmSLOwHid19a9TyVebW9q1k9Op6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06fb98bba_0_191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2.3 - US E TAREFAS ASSOCIADAS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08" name="Google Shape;508;g706fb98bba_0_191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706fb98bba_0_191"/>
          <p:cNvSpPr txBox="1"/>
          <p:nvPr>
            <p:ph idx="12" type="sldNum"/>
          </p:nvPr>
        </p:nvSpPr>
        <p:spPr>
          <a:xfrm>
            <a:off x="6553200" y="623219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0" name="Google Shape;510;g706fb98bba_0_191"/>
          <p:cNvSpPr txBox="1"/>
          <p:nvPr/>
        </p:nvSpPr>
        <p:spPr>
          <a:xfrm>
            <a:off x="76488" y="1438864"/>
            <a:ext cx="8676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2.3.4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US#11</a:t>
            </a:r>
            <a:r>
              <a:rPr b="1" lang="pt-BR" sz="2400"/>
              <a:t>9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  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g706fb98bba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0" y="1974104"/>
            <a:ext cx="4457624" cy="227368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706fb98bba_0_191"/>
          <p:cNvSpPr/>
          <p:nvPr/>
        </p:nvSpPr>
        <p:spPr>
          <a:xfrm>
            <a:off x="1725275" y="3442900"/>
            <a:ext cx="1622100" cy="643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g706fb98bba_0_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275" y="2104475"/>
            <a:ext cx="3427312" cy="12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706fb98bba_0_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324" y="3416261"/>
            <a:ext cx="2259018" cy="270541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706fb98bba_0_191"/>
          <p:cNvSpPr txBox="1"/>
          <p:nvPr/>
        </p:nvSpPr>
        <p:spPr>
          <a:xfrm>
            <a:off x="236475" y="5099150"/>
            <a:ext cx="44577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vídeo de demonstração da cadeira em funcionamento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hlinkClick r:id="rId6"/>
              </a:rPr>
              <a:t>https://drive.google.com/open?id=1ZrkSnJ2ZaOvsDRn0Ih7xFh5M_sZ6R659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2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2.4 - INTEGRAÇÃO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1" name="Google Shape;521;p32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3" name="Google Shape;523;p32"/>
          <p:cNvSpPr txBox="1"/>
          <p:nvPr/>
        </p:nvSpPr>
        <p:spPr>
          <a:xfrm>
            <a:off x="112544" y="1533378"/>
            <a:ext cx="8676600" cy="4893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Para essa Sprint, a aplicação do conceito de Squad novamente foi desenvolvida. </a:t>
            </a:r>
            <a:endParaRPr b="1" sz="24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Todas as soluções de hardware foram desenvolvidas pela squad Microcontroladoras e as soluções de banco de dados pela squad de BD. </a:t>
            </a:r>
            <a:endParaRPr b="1" sz="24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Portanto, nessa sprint já houve um maior nível de integração entre todos os times, em relação à primeira sprint.</a:t>
            </a:r>
            <a:endParaRPr b="1" i="0" sz="2400" u="none" cap="none" strike="noStrike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2.5 - REPOSITÓRIO DAS USs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9" name="Google Shape;529;p33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264530" y="5799865"/>
            <a:ext cx="86149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https://github.com/stagioptr/ipbl2019/tree/master/1_Paciente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89305"/>
            <a:ext cx="8796350" cy="30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/>
          <p:nvPr/>
        </p:nvSpPr>
        <p:spPr>
          <a:xfrm>
            <a:off x="0" y="188640"/>
            <a:ext cx="8676456" cy="115212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2.6 - BURNDOWN CHART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8" name="Google Shape;538;p34"/>
          <p:cNvSpPr/>
          <p:nvPr/>
        </p:nvSpPr>
        <p:spPr>
          <a:xfrm>
            <a:off x="8532440" y="6093296"/>
            <a:ext cx="539552" cy="50405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0" name="Google Shape;5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200" y="1409125"/>
            <a:ext cx="7371199" cy="50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5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2.7 - KANBAN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6" name="Google Shape;546;p35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8" name="Google Shape;5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00" y="1645440"/>
            <a:ext cx="8108555" cy="444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6"/>
          <p:cNvSpPr/>
          <p:nvPr/>
        </p:nvSpPr>
        <p:spPr>
          <a:xfrm>
            <a:off x="0" y="2853000"/>
            <a:ext cx="91440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3. VÍDEO DE DEMONSTRAÇÃO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4" name="Google Shape;554;p36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2" name="Google Shape;562;p37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3 - VÍDEO DE DEMONSTRAÇÃO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163" y="1655623"/>
            <a:ext cx="7237674" cy="38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7"/>
          <p:cNvSpPr txBox="1"/>
          <p:nvPr/>
        </p:nvSpPr>
        <p:spPr>
          <a:xfrm>
            <a:off x="576425" y="5719925"/>
            <a:ext cx="78927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 u="sng">
                <a:solidFill>
                  <a:schemeClr val="hlink"/>
                </a:solidFill>
                <a:hlinkClick r:id="rId4"/>
              </a:rPr>
              <a:t>https://drive.google.com/open?id=1SpKrY7Ozr2uQiqxNRKN4OAeKmMkzkw3S</a:t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0" y="2853000"/>
            <a:ext cx="91440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1. INTRODUÇÃO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1" name="Google Shape;571;p38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4 - REFERÊNCIAS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8"/>
          <p:cNvSpPr/>
          <p:nvPr/>
        </p:nvSpPr>
        <p:spPr>
          <a:xfrm>
            <a:off x="92199" y="1536136"/>
            <a:ext cx="85845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Seguem as referências utilizadas durante o desenvolvimento da Sprint 2: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139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>
                <a:solidFill>
                  <a:schemeClr val="dk1"/>
                </a:solidFill>
              </a:rPr>
              <a:t>     Scrum - Guia de Referência - Adaptworks treinamentos </a:t>
            </a:r>
            <a:r>
              <a:rPr b="1" lang="pt-BR" sz="2200" u="sng">
                <a:solidFill>
                  <a:schemeClr val="hlink"/>
                </a:solidFill>
                <a:hlinkClick r:id="rId3"/>
              </a:rPr>
              <a:t>Clique Aqui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Links Internos</a:t>
            </a:r>
            <a:endParaRPr b="1" sz="2200">
              <a:solidFill>
                <a:schemeClr val="dk1"/>
              </a:solidFill>
            </a:endParaRPr>
          </a:p>
          <a:p>
            <a:pPr indent="-381000" lvl="0" marL="8001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>
                <a:solidFill>
                  <a:schemeClr val="dk1"/>
                </a:solidFill>
              </a:rPr>
              <a:t>Apresentação da Sprint 2 </a:t>
            </a:r>
            <a:r>
              <a:rPr b="1" lang="pt-BR" sz="2200" u="sng">
                <a:solidFill>
                  <a:srgbClr val="1155CC"/>
                </a:solidFill>
                <a:hlinkClick r:id="rId4"/>
              </a:rPr>
              <a:t>Clique Aqui</a:t>
            </a:r>
            <a:endParaRPr b="1" sz="2200">
              <a:solidFill>
                <a:schemeClr val="dk1"/>
              </a:solidFill>
            </a:endParaRPr>
          </a:p>
          <a:p>
            <a:pPr indent="-381000" lvl="0" marL="8001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>
                <a:solidFill>
                  <a:schemeClr val="dk1"/>
                </a:solidFill>
              </a:rPr>
              <a:t>Tabelas de testes executados </a:t>
            </a:r>
            <a:r>
              <a:rPr b="1" lang="pt-BR" sz="2200" u="sng">
                <a:solidFill>
                  <a:srgbClr val="0000FF"/>
                </a:solidFill>
                <a:hlinkClick r:id="rId5"/>
              </a:rPr>
              <a:t>Clique Aqui</a:t>
            </a:r>
            <a:endParaRPr b="1" sz="2200">
              <a:solidFill>
                <a:srgbClr val="FF0000"/>
              </a:solidFill>
            </a:endParaRPr>
          </a:p>
          <a:p>
            <a:pPr indent="-381000" lvl="0" marL="8001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>
                <a:solidFill>
                  <a:schemeClr val="dk1"/>
                </a:solidFill>
              </a:rPr>
              <a:t>Checklist de Validação das US#114 US#117 US#119 </a:t>
            </a:r>
            <a:r>
              <a:rPr b="1" lang="pt-BR" sz="2200" u="sng">
                <a:solidFill>
                  <a:srgbClr val="0000FF"/>
                </a:solidFill>
                <a:hlinkClick r:id="rId6"/>
              </a:rPr>
              <a:t>Clique Aqui</a:t>
            </a:r>
            <a:endParaRPr b="1" sz="2200">
              <a:solidFill>
                <a:srgbClr val="FF0000"/>
              </a:solidFill>
            </a:endParaRPr>
          </a:p>
          <a:p>
            <a:pPr indent="-381000" lvl="0" marL="8001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>
                <a:solidFill>
                  <a:schemeClr val="dk1"/>
                </a:solidFill>
              </a:rPr>
              <a:t>US#117 Integração dos sensores </a:t>
            </a:r>
            <a:r>
              <a:rPr b="1" lang="pt-BR" sz="2200" u="sng">
                <a:solidFill>
                  <a:srgbClr val="0000FF"/>
                </a:solidFill>
                <a:hlinkClick r:id="rId7"/>
              </a:rPr>
              <a:t>Clique Aqui</a:t>
            </a:r>
            <a:endParaRPr b="1" sz="22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1 - INTRODUÇÃO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125690" y="2385153"/>
            <a:ext cx="8676600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Apresentação do desenvolvimento de User Stories selecionadas para o Sprint #2 realizado pelo Time Scrum TS#01.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1.1 - CONTEXTUALIZAÇÃO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125690" y="1406421"/>
            <a:ext cx="8676600" cy="5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Desenvolvimento de um Sistema Computadorizado,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STAGIOP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-TR,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propiciem informações relevantes para sensores e dispositivos embarcados em </a:t>
            </a:r>
            <a:r>
              <a:rPr b="1" i="0" lang="pt-BR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exoesqueleto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e/ou seus periféricos;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Baseado em </a:t>
            </a:r>
            <a:r>
              <a:rPr b="0" i="1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of Things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(IoT), entre outras tecnologias emergentes, para tomada de decisão em tempo real;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Produto deve ser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desenvolvido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testado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com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qualidade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confiabilidade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segurança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1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Semanas acadêmicas,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utilizando método ágil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suas boas práticas;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1.2 - OBJETIVO DA SPRINT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112550" y="1533373"/>
            <a:ext cx="86766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1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Desenvolvimento do Driver de Sensor de Inércia (Acelerômetro e Giroscópio);</a:t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-381000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Integração dos componentes físicos ao módulo embarcado;</a:t>
            </a:r>
            <a:endParaRPr i="1" sz="2400"/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1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Adaptar a Cadeira a outra posição que</a:t>
            </a:r>
            <a:r>
              <a:rPr lang="pt-BR"/>
              <a:t> </a:t>
            </a:r>
            <a:r>
              <a:rPr b="0" i="1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seja possível o paciente ficar em pé.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/>
          <p:nvPr/>
        </p:nvSpPr>
        <p:spPr>
          <a:xfrm>
            <a:off x="0" y="188640"/>
            <a:ext cx="86766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1.3 - SPRINT BACKLOG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0" name="Google Shape;170;p8"/>
          <p:cNvGraphicFramePr/>
          <p:nvPr/>
        </p:nvGraphicFramePr>
        <p:xfrm>
          <a:off x="0" y="1340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{6EFADC36-FCC2-49E4-91E4-84B90D2312FE}</a:tableStyleId>
              </a:tblPr>
              <a:tblGrid>
                <a:gridCol w="1476975"/>
                <a:gridCol w="1451650"/>
                <a:gridCol w="6011400"/>
              </a:tblGrid>
              <a:tr h="664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u="none" cap="none" strike="noStrike"/>
                        <a:t>Times Scrum (TSs)</a:t>
                      </a:r>
                      <a:endParaRPr b="1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u="none" cap="none" strike="noStrike"/>
                        <a:t>User Stories por Times Scrum</a:t>
                      </a:r>
                      <a:endParaRPr b="1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u="none" cap="none" strike="noStrike"/>
                        <a:t>User Stories (USs)</a:t>
                      </a:r>
                      <a:endParaRPr b="1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82825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/>
                        <a:t>TS#01</a:t>
                      </a:r>
                      <a:endParaRPr b="1" sz="16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980000"/>
                          </a:solidFill>
                        </a:rPr>
                        <a:t>US#112 v2</a:t>
                      </a:r>
                      <a:endParaRPr sz="14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u="none" cap="none" strike="noStrike"/>
                        <a:t>COMO Product Owner</a:t>
                      </a:r>
                      <a:endParaRPr sz="1000" u="none" cap="none" strike="noStrike"/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u="none" cap="none" strike="noStrike"/>
                        <a:t>DESEJO QUE sejam realizados os labs da disciplina CE-235+A5:I9</a:t>
                      </a:r>
                      <a:endParaRPr sz="1000"/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u="none" cap="none" strike="noStrike"/>
                        <a:t>PARA se familiarizar com o ambiente de desenvolvimento (KDS, KSD, Procesor Expert)</a:t>
                      </a:r>
                      <a:endParaRPr sz="10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28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980000"/>
                          </a:solidFill>
                        </a:rPr>
                        <a:t>US#114</a:t>
                      </a:r>
                      <a:endParaRPr sz="14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000" u="none" cap="none" strike="noStrike"/>
                        <a:t>[META] COMO Product Owner</a:t>
                      </a:r>
                      <a:endParaRPr b="1"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000" u="none" cap="none" strike="noStrike"/>
                        <a:t>DESEJO QUE seja desenvolvido o driver de sensor de inércia (acelerômetro e giroscópio)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000" u="none" cap="none" strike="noStrike"/>
                        <a:t>PARA uso do sensor selecionado na US#110 (MPU 6050)</a:t>
                      </a:r>
                      <a:endParaRPr b="1" sz="10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28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980000"/>
                          </a:solidFill>
                        </a:rPr>
                        <a:t>US#117</a:t>
                      </a:r>
                      <a:endParaRPr b="1" sz="1400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00" u="none" cap="none" strike="noStrike">
                          <a:solidFill>
                            <a:schemeClr val="dk1"/>
                          </a:solidFill>
                        </a:rPr>
                        <a:t>COMO Product Owner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00" u="none" cap="none" strike="noStrike">
                          <a:solidFill>
                            <a:schemeClr val="dk1"/>
                          </a:solidFill>
                        </a:rPr>
                        <a:t>DESEJO QUE sejam integrado os componentes físicos os sensores ao módulo embarcado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00" u="none" cap="none" strike="noStrike">
                          <a:solidFill>
                            <a:schemeClr val="dk1"/>
                          </a:solidFill>
                        </a:rPr>
                        <a:t>PARA uso do Projeto de STAGIOP-TR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28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980000"/>
                          </a:solidFill>
                        </a:rPr>
                        <a:t>US#119</a:t>
                      </a:r>
                      <a:endParaRPr sz="14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u="none" cap="none" strike="noStrike">
                          <a:solidFill>
                            <a:schemeClr val="dk1"/>
                          </a:solidFill>
                        </a:rPr>
                        <a:t>COMO Product Owner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u="none" cap="none" strike="noStrike">
                          <a:solidFill>
                            <a:schemeClr val="dk1"/>
                          </a:solidFill>
                        </a:rPr>
                        <a:t>DESEJO QUE seja possível adaptar a cadeira à outra posição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u="none" cap="none" strike="noStrike">
                          <a:solidFill>
                            <a:schemeClr val="dk1"/>
                          </a:solidFill>
                        </a:rPr>
                        <a:t>PARA QUE seja possível paciente ficar de pé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28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980000"/>
                          </a:solidFill>
                        </a:rPr>
                        <a:t>US#121</a:t>
                      </a:r>
                      <a:endParaRPr sz="14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u="none" cap="none" strike="noStrike">
                          <a:solidFill>
                            <a:schemeClr val="dk1"/>
                          </a:solidFill>
                        </a:rPr>
                        <a:t>COMO Product Owner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u="none" cap="none" strike="noStrike">
                          <a:solidFill>
                            <a:schemeClr val="dk1"/>
                          </a:solidFill>
                        </a:rPr>
                        <a:t>DESEJO QUE seja realizada a ListEx04</a:t>
                      </a:r>
                      <a:endParaRPr sz="10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u="none" cap="none" strike="noStrike">
                          <a:solidFill>
                            <a:schemeClr val="dk1"/>
                          </a:solidFill>
                        </a:rPr>
                        <a:t>PARA os alunos reportem suas participações nas Uss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4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>
                          <a:solidFill>
                            <a:srgbClr val="980000"/>
                          </a:solidFill>
                        </a:rPr>
                        <a:t>US#112v2</a:t>
                      </a:r>
                      <a:endParaRPr b="1" u="none" cap="none" strike="noStrike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COMO Product Owner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DESEJO QUE sejam realizados os labs da disciplina CE-235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PARA se familiarizar com o ambiente de desenvolvimento (KDS, KSD, Procesor Expert)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1" name="Google Shape;171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/>
          <p:nvPr/>
        </p:nvSpPr>
        <p:spPr>
          <a:xfrm>
            <a:off x="0" y="2853000"/>
            <a:ext cx="9144000" cy="115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 DESENVOLVIMENTO</a:t>
            </a:r>
            <a:endParaRPr b="1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8532440" y="6093296"/>
            <a:ext cx="539700" cy="50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Cecília Miranda</dc:creator>
</cp:coreProperties>
</file>